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77" r:id="rId3"/>
    <p:sldId id="280" r:id="rId4"/>
    <p:sldId id="279" r:id="rId5"/>
    <p:sldId id="285" r:id="rId6"/>
    <p:sldId id="283" r:id="rId7"/>
    <p:sldId id="281" r:id="rId8"/>
    <p:sldId id="282" r:id="rId9"/>
    <p:sldId id="284" r:id="rId10"/>
    <p:sldId id="268" r:id="rId11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  <p15:guide id="3" pos="5400">
          <p15:clr>
            <a:srgbClr val="A4A3A4"/>
          </p15:clr>
        </p15:guide>
        <p15:guide id="4" pos="3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97"/>
    <p:restoredTop sz="94674"/>
  </p:normalViewPr>
  <p:slideViewPr>
    <p:cSldViewPr snapToGrid="0" snapToObjects="1">
      <p:cViewPr varScale="1">
        <p:scale>
          <a:sx n="173" d="100"/>
          <a:sy n="173" d="100"/>
        </p:scale>
        <p:origin x="208" y="208"/>
      </p:cViewPr>
      <p:guideLst>
        <p:guide orient="horz"/>
        <p:guide/>
        <p:guide pos="5400"/>
        <p:guide pos="3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21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EB2E6-5F36-2B43-A70F-F2C82FC184E4}" type="datetimeFigureOut">
              <a:rPr lang="de-DE" smtClean="0"/>
              <a:t>21.10.20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75D8F-0D4B-C042-99E5-A2858FC8F9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346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op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801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and Bullets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BBD933C-4AA9-EA42-A30E-06F2951B077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92551"/>
            <a:ext cx="9144000" cy="857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0E36EFF-ADDA-654F-B759-A1EE69432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682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CACA528-3A85-EF49-8F81-EFB56D8E69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92551"/>
            <a:ext cx="9144000" cy="85725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8BB49DB-D03E-D940-996F-EA05C24442EA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8C194926-420A-6D48-977A-9EDF87241A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9AE407-E17D-DE44-AF19-C0490E5599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660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86C036-DD04-2F46-B515-5E77DDA1CD6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D23A6B2-FAA5-2F44-8EC5-CFEBDC16400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4D0C49D-D039-8840-98A6-B2B367A7F4C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0D09465-6A26-4E43-A948-3E06C9EA26CF}"/>
              </a:ext>
            </a:extLst>
          </p:cNvPr>
          <p:cNvSpPr/>
          <p:nvPr/>
        </p:nvSpPr>
        <p:spPr>
          <a:xfrm>
            <a:off x="6570133" y="387011"/>
            <a:ext cx="1995122" cy="512956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sz="700" i="0" kern="120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rPr>
              <a:t>Endpoint threats detected and blocked globally in 2018 by Trend Micro. </a:t>
            </a:r>
            <a:r>
              <a:rPr lang="en-CA" sz="700" b="1" i="0" kern="120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rPr>
              <a:t>Created with real data by artist </a:t>
            </a:r>
            <a:r>
              <a:rPr lang="en-CA" sz="700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Stefanie </a:t>
            </a:r>
            <a:r>
              <a:rPr lang="en-CA" sz="700" b="1" i="0" kern="1200" dirty="0" err="1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Posavec</a:t>
            </a:r>
            <a:r>
              <a:rPr lang="en-CA" sz="700" b="1" i="0" kern="120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CA" sz="700" b="1" i="0" dirty="0">
                <a:effectLst/>
              </a:rPr>
              <a:t> </a:t>
            </a:r>
            <a:endParaRPr lang="en-US" sz="700" b="1" i="0" dirty="0">
              <a:solidFill>
                <a:srgbClr val="CC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5802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076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op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B616E752-BDE2-F24D-B879-1033A5B07D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1814826-9F11-1745-9023-A87B5D71D51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616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4D8D44-3A5E-5948-9510-DB4F2627D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F1D769-D350-D34E-B689-D678CD9A3908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ABC2A4A-5495-374A-B6B2-EC4642897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DFCCAD-9DDE-4B4D-8EE9-C83FB084C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37FD53E-98B8-614C-8112-2596688EA2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642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Only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D82407-6067-BD41-BF0B-B97000369B8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67CC846-185E-DD40-97EC-6ADD45FFE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4773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and Bullets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2566858-9B1D-2848-A31D-827F0ED59A4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0E36EFF-ADDA-654F-B759-A1EE69432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9013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960E120-A24F-5B40-AACB-118B8C52C3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9DD7DA-FF24-6441-8980-6DFBD67D66AC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E1D0F09-30C1-8349-A6C3-DF586CAC5C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238C3E-8DBB-C146-A20E-E825C2241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7860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953C-616A-394A-B5B4-51B3F627918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CC4559-126B-A742-9580-602436417B0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9E51689-D314-AD42-858D-B4C36B76E3BA}"/>
              </a:ext>
            </a:extLst>
          </p:cNvPr>
          <p:cNvSpPr/>
          <p:nvPr/>
        </p:nvSpPr>
        <p:spPr>
          <a:xfrm>
            <a:off x="6629400" y="4167333"/>
            <a:ext cx="1874520" cy="512956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sz="700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Threats detected and blocked globally by </a:t>
            </a:r>
            <a:br>
              <a:rPr lang="en-CA" sz="700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700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Trend Micro in 2018. 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Created with real data </a:t>
            </a:r>
            <a:b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by artist </a:t>
            </a:r>
            <a:r>
              <a:rPr lang="en-CA" sz="700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Daniel Beauchamp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700" b="1" i="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F63972-3065-AA4B-B1AF-E7C83173BD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8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op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B616E752-BDE2-F24D-B879-1033A5B07D5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41814826-9F11-1745-9023-A87B5D71D51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12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1379BE21-9EA4-E646-A5B5-BE957AFDD6B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F288AA2-11C6-464D-AD98-4D512699067E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4588767-4A64-4441-A0FA-674F8473D7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C35B1ED-20A2-6144-8F6D-CE97EB647C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EF2077A-3B4C-B040-8D17-88E5FB246BA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3736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4D8D44-3A5E-5948-9510-DB4F2627D99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F1D769-D350-D34E-B689-D678CD9A3908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ABC2A4A-5495-374A-B6B2-EC4642897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DFCCAD-9DDE-4B4D-8EE9-C83FB084C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F37FD53E-98B8-614C-8112-2596688EA2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110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Only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D82407-6067-BD41-BF0B-B97000369B8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67CC846-185E-DD40-97EC-6ADD45FFE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348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and Bullets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FCFA286-6F9F-054D-B115-783F63E135B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0E36EFF-ADDA-654F-B759-A1EE69432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184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F68B7D1-ECC5-0140-9ACC-52A59A2CB75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69DD7DA-FF24-6441-8980-6DFBD67D66AC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E1D0F09-30C1-8349-A6C3-DF586CAC5C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238C3E-8DBB-C146-A20E-E825C2241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802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953C-616A-394A-B5B4-51B3F627918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3CC4559-126B-A742-9580-602436417B0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9E51689-D314-AD42-858D-B4C36B76E3BA}"/>
              </a:ext>
            </a:extLst>
          </p:cNvPr>
          <p:cNvSpPr/>
          <p:nvPr/>
        </p:nvSpPr>
        <p:spPr>
          <a:xfrm>
            <a:off x="457200" y="4167333"/>
            <a:ext cx="2353733" cy="512956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sz="700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Automated hybrid cloud workload protection via calls to Trend Micro APIs. 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Created with real data by Trend Micro threat researcher and artist </a:t>
            </a:r>
            <a:r>
              <a:rPr lang="en-CA" sz="700" b="1" i="0" kern="1200" dirty="0" err="1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Jindrich</a:t>
            </a:r>
            <a:r>
              <a:rPr lang="en-CA" sz="700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700" b="1" i="0" kern="1200" dirty="0" err="1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Karasek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700" b="1" i="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F63972-3065-AA4B-B1AF-E7C83173BDD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55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Only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266E91-7610-2E41-9CD5-D9A6B56D547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DAC86A0-AFF4-9B49-9A22-6EAA42C68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42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and Bullets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9EC4285-5615-B74F-AF4E-A515727FDEE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>
            <a:lvl1pPr>
              <a:buClr>
                <a:schemeClr val="tx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tx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tx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tx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tx2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A759EA-69A7-3C42-A381-6F2D45DC2B9F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0E36EFF-ADDA-654F-B759-A1EE69432F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01FDF4-CCC7-CC4F-BEFC-79B0F3A34F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92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ext - Blank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346217-28FA-B445-B08C-5E5DFDDA48A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86250"/>
            <a:ext cx="9144000" cy="85725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5B71255-1969-384D-84B3-AC99ADFB702C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13780EC-72D4-ED41-B1AF-8BD720AAF2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EE4DEF-BE36-C642-944E-888CAD070F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23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 Art Of Cybersecurity - o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5EC18C-095F-C74D-AB17-E25A0B4480A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10B39EE-6AE4-804A-A6BD-6281E28D2BDD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FE24795-2299-6D42-ACED-90A4A2283688}"/>
              </a:ext>
            </a:extLst>
          </p:cNvPr>
          <p:cNvSpPr/>
          <p:nvPr/>
        </p:nvSpPr>
        <p:spPr>
          <a:xfrm>
            <a:off x="448424" y="4177244"/>
            <a:ext cx="1868430" cy="512956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CA" sz="70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Unknown threats detected and stopped over time by Trend Micro. 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Created with real data </a:t>
            </a:r>
            <a:b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by artist </a:t>
            </a:r>
            <a:r>
              <a:rPr lang="en-CA" sz="700" b="1" i="0" kern="1200" dirty="0">
                <a:solidFill>
                  <a:srgbClr val="CC0000"/>
                </a:solidFill>
                <a:effectLst/>
                <a:latin typeface="+mn-lt"/>
                <a:ea typeface="+mn-ea"/>
                <a:cs typeface="+mn-cs"/>
              </a:rPr>
              <a:t>Brendan Dawes</a:t>
            </a:r>
            <a:r>
              <a:rPr lang="en-CA" sz="700" b="1" i="0" kern="1200" dirty="0">
                <a:solidFill>
                  <a:schemeClr val="tx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sz="700" b="1" i="0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ABCCED-3510-1947-8410-11A0DE15601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673" y="1286977"/>
            <a:ext cx="8444654" cy="275932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086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op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D46C54C-7AA1-5449-AFAA-91A6D9A6B8C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87479A-21F5-2F4D-AEAF-44CFA22AE935}"/>
              </a:ext>
            </a:extLst>
          </p:cNvPr>
          <p:cNvCxnSpPr/>
          <p:nvPr/>
        </p:nvCxnSpPr>
        <p:spPr>
          <a:xfrm>
            <a:off x="457200" y="4129361"/>
            <a:ext cx="262550" cy="0"/>
          </a:xfrm>
          <a:prstGeom prst="line">
            <a:avLst/>
          </a:prstGeom>
          <a:ln w="25400">
            <a:solidFill>
              <a:schemeClr val="tx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A4AFC2CF-5CDE-6042-A6BC-C70269AC70F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116000"/>
            <a:ext cx="3975811" cy="2923044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20FF7F60-504E-984A-834C-1558EDE9146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4257612"/>
            <a:ext cx="3975811" cy="524993"/>
          </a:xfrm>
        </p:spPr>
        <p:txBody>
          <a:bodyPr lIns="0" rIns="0" rtlCol="0">
            <a:normAutofit/>
          </a:bodyPr>
          <a:lstStyle>
            <a:lvl1pPr marL="0" indent="0">
              <a:buNone/>
              <a:defRPr lang="en-US" sz="14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subtitle style.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88" y="365760"/>
            <a:ext cx="1362456" cy="45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861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634A750-8617-C043-8509-80418E6CC8F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9F1D769-D350-D34E-B689-D678CD9A3908}"/>
              </a:ext>
            </a:extLst>
          </p:cNvPr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ABC2A4A-5495-374A-B6B2-EC4642897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DFCCAD-9DDE-4B4D-8EE9-C83FB084C9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27ED5BDA-5FB4-E14A-87ED-6167A7AFAF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957943"/>
            <a:ext cx="5463538" cy="2530478"/>
          </a:xfrm>
        </p:spPr>
        <p:txBody>
          <a:bodyPr lIns="0" rIns="0" rtlCol="0" anchor="b">
            <a:noAutofit/>
          </a:bodyPr>
          <a:lstStyle>
            <a:lvl1pPr>
              <a:lnSpc>
                <a:spcPct val="80000"/>
              </a:lnSpc>
              <a:defRPr lang="en-US" sz="4000" b="1" i="0" baseline="0" dirty="0">
                <a:solidFill>
                  <a:schemeClr val="tx2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950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- Title Only - o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4CD9B8-5AFB-2B4D-BA95-DF19C8A373E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92551"/>
            <a:ext cx="9144000" cy="85725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711200" y="4749286"/>
            <a:ext cx="0" cy="18415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07449" y="4698486"/>
            <a:ext cx="1530350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r>
              <a:rPr lang="en-CA" sz="800" b="0" i="0" u="none" strike="noStrike" kern="1200" dirty="0">
                <a:solidFill>
                  <a:schemeClr val="accent1">
                    <a:lumMod val="50000"/>
                  </a:schemeClr>
                </a:solidFill>
                <a:effectLst/>
                <a:latin typeface="Calibri" charset="0"/>
                <a:ea typeface="ＭＳ Ｐゴシック" charset="-128"/>
                <a:cs typeface="ＭＳ Ｐゴシック" charset="0"/>
              </a:rPr>
              <a:t>© 2019 Trend Micro Inc.</a:t>
            </a:r>
            <a:endParaRPr lang="en-US" altLang="en-US" sz="800" dirty="0">
              <a:solidFill>
                <a:schemeClr val="accent1">
                  <a:lumMod val="50000"/>
                </a:schemeClr>
              </a:solidFill>
              <a:cs typeface="+mn-c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57200" y="4698486"/>
            <a:ext cx="231775" cy="27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254965D2-80C0-1A45-9A24-F6B60E31FA3F}" type="slidenum">
              <a:rPr lang="en-US" sz="800" smtClean="0">
                <a:solidFill>
                  <a:srgbClr val="7F7F7F"/>
                </a:solidFill>
              </a:rPr>
              <a:pPr eaLnBrk="1" hangingPunct="1">
                <a:defRPr/>
              </a:pPr>
              <a:t>‹Nr.›</a:t>
            </a:fld>
            <a:endParaRPr lang="en-US" sz="800" dirty="0">
              <a:solidFill>
                <a:srgbClr val="7F7F7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9302AA-1B41-004D-93AD-4F7A5464B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 lIns="0" tIns="0" rIns="0" bIns="91440" anchor="b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408" y="4663440"/>
            <a:ext cx="950613" cy="32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484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73088" y="206375"/>
            <a:ext cx="80041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73088" y="898525"/>
            <a:ext cx="8004175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46" r:id="rId2"/>
    <p:sldLayoutId id="2147483835" r:id="rId3"/>
    <p:sldLayoutId id="2147483836" r:id="rId4"/>
    <p:sldLayoutId id="2147483853" r:id="rId5"/>
    <p:sldLayoutId id="2147483854" r:id="rId6"/>
    <p:sldLayoutId id="2147483841" r:id="rId7"/>
    <p:sldLayoutId id="2147483829" r:id="rId8"/>
    <p:sldLayoutId id="2147483848" r:id="rId9"/>
    <p:sldLayoutId id="2147483849" r:id="rId10"/>
    <p:sldLayoutId id="2147483837" r:id="rId11"/>
    <p:sldLayoutId id="2147483839" r:id="rId12"/>
    <p:sldLayoutId id="2147483840" r:id="rId13"/>
    <p:sldLayoutId id="2147483847" r:id="rId14"/>
    <p:sldLayoutId id="2147483850" r:id="rId15"/>
    <p:sldLayoutId id="2147483851" r:id="rId16"/>
    <p:sldLayoutId id="2147483852" r:id="rId17"/>
    <p:sldLayoutId id="2147483855" r:id="rId18"/>
    <p:sldLayoutId id="2147483856" r:id="rId19"/>
    <p:sldLayoutId id="2147483857" r:id="rId20"/>
    <p:sldLayoutId id="2147483858" r:id="rId21"/>
    <p:sldLayoutId id="2147483859" r:id="rId22"/>
    <p:sldLayoutId id="2147483860" r:id="rId23"/>
    <p:sldLayoutId id="2147483861" r:id="rId24"/>
  </p:sldLayoutIdLst>
  <p:hf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600" kern="1200">
          <a:solidFill>
            <a:schemeClr val="tx2"/>
          </a:solidFill>
          <a:latin typeface="Calibri"/>
          <a:ea typeface="ＭＳ Ｐゴシック" charset="-128"/>
          <a:cs typeface="Calibri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  <a:cs typeface="Calibri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3600">
          <a:solidFill>
            <a:srgbClr val="636466"/>
          </a:solidFill>
          <a:latin typeface="Calibri" charset="0"/>
          <a:ea typeface="ＭＳ Ｐゴシック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32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28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•"/>
        <a:defRPr sz="24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–"/>
        <a:defRPr sz="2000" kern="1200">
          <a:solidFill>
            <a:schemeClr val="tx1"/>
          </a:solidFill>
          <a:latin typeface="Calibri"/>
          <a:ea typeface="ＭＳ Ｐゴシック" charset="-128"/>
          <a:cs typeface="Calibri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Clr>
          <a:srgbClr val="ED1C24"/>
        </a:buClr>
        <a:buFont typeface="Arial" charset="0"/>
        <a:buChar char="»"/>
        <a:defRPr kern="1200">
          <a:solidFill>
            <a:schemeClr val="tx1"/>
          </a:solidFill>
          <a:latin typeface="Calibri"/>
          <a:ea typeface="ＭＳ Ｐゴシック" charset="-128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cloud.google.com/cloud-build/docs/cloud-builders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BA8C4E-65D1-374F-A4B9-38069D9417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116000"/>
            <a:ext cx="5508523" cy="2923044"/>
          </a:xfrm>
        </p:spPr>
        <p:txBody>
          <a:bodyPr/>
          <a:lstStyle/>
          <a:p>
            <a:r>
              <a:rPr lang="de-DE" dirty="0" err="1"/>
              <a:t>Pipelining</a:t>
            </a:r>
            <a:r>
              <a:rPr lang="de-DE" dirty="0"/>
              <a:t> </a:t>
            </a:r>
            <a:r>
              <a:rPr lang="de-DE" dirty="0" err="1"/>
              <a:t>w</a:t>
            </a:r>
            <a:r>
              <a:rPr lang="de-DE" dirty="0"/>
              <a:t>/ Google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323623-ADF7-574A-9FE7-B4CEF6628F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Markus Winkler</a:t>
            </a:r>
          </a:p>
          <a:p>
            <a:r>
              <a:rPr lang="de-DE" dirty="0"/>
              <a:t>Cloud &amp; </a:t>
            </a:r>
            <a:r>
              <a:rPr lang="de-DE" dirty="0" err="1"/>
              <a:t>DevOps</a:t>
            </a:r>
            <a:r>
              <a:rPr lang="de-DE" dirty="0"/>
              <a:t> </a:t>
            </a:r>
            <a:r>
              <a:rPr lang="de-DE" dirty="0" err="1"/>
              <a:t>Architect</a:t>
            </a:r>
            <a:r>
              <a:rPr lang="de-DE" dirty="0"/>
              <a:t>, 10/21/2020</a:t>
            </a:r>
          </a:p>
        </p:txBody>
      </p:sp>
    </p:spTree>
    <p:extLst>
      <p:ext uri="{BB962C8B-B14F-4D97-AF65-F5344CB8AC3E}">
        <p14:creationId xmlns:p14="http://schemas.microsoft.com/office/powerpoint/2010/main" val="17834794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0215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D63D5C-3ADA-D047-A0C8-E63A37747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Introduction to Google Cloud Build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A7110D-C3E1-C940-94BF-228FFCC96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2389180"/>
            <a:ext cx="8004176" cy="2284419"/>
          </a:xfrm>
        </p:spPr>
        <p:txBody>
          <a:bodyPr>
            <a:normAutofit fontScale="62500" lnSpcReduction="20000"/>
          </a:bodyPr>
          <a:lstStyle/>
          <a:p>
            <a:r>
              <a:rPr lang="en-DE" dirty="0"/>
              <a:t>Cloud Build use elements</a:t>
            </a:r>
          </a:p>
          <a:p>
            <a:pPr lvl="1"/>
            <a:r>
              <a:rPr lang="en-DE" dirty="0"/>
              <a:t>Cloud Source Repository</a:t>
            </a:r>
            <a:br>
              <a:rPr lang="en-DE" dirty="0"/>
            </a:br>
            <a:r>
              <a:rPr lang="en-DE" dirty="0"/>
              <a:t>(version control system, </a:t>
            </a:r>
            <a:r>
              <a:rPr lang="en-DE" b="1" dirty="0"/>
              <a:t>≈</a:t>
            </a:r>
            <a:r>
              <a:rPr lang="en-DE" dirty="0"/>
              <a:t> git)</a:t>
            </a:r>
          </a:p>
          <a:p>
            <a:pPr lvl="1"/>
            <a:r>
              <a:rPr lang="en-DE" dirty="0"/>
              <a:t>Cloud Build (pipeline) </a:t>
            </a:r>
            <a:br>
              <a:rPr lang="en-DE" dirty="0"/>
            </a:br>
            <a:r>
              <a:rPr lang="en-DE" dirty="0"/>
              <a:t>(</a:t>
            </a:r>
            <a:r>
              <a:rPr lang="en-GB" dirty="0"/>
              <a:t>compiles source code, runs tests, and produces software packages that are ready to deploy, updates the deployment manifests and deploys to GKE</a:t>
            </a:r>
            <a:r>
              <a:rPr lang="en-DE" dirty="0"/>
              <a:t>)</a:t>
            </a:r>
          </a:p>
          <a:p>
            <a:pPr lvl="1"/>
            <a:r>
              <a:rPr lang="en-DE" dirty="0"/>
              <a:t>Container Registry</a:t>
            </a:r>
          </a:p>
          <a:p>
            <a:pPr lvl="1"/>
            <a:r>
              <a:rPr lang="en-DE" dirty="0"/>
              <a:t>Google Kubernetes Engine GKE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678186-13BA-9643-B011-50FCEABE1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37" y="903280"/>
            <a:ext cx="67056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245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82EAB6-926D-F244-9C2F-C9804321C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8C6099-C74D-AD46-9E7D-8AE9D840E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do on GCP </a:t>
            </a:r>
            <a:r>
              <a:rPr lang="de-DE" dirty="0" err="1"/>
              <a:t>belongs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Project</a:t>
            </a:r>
          </a:p>
          <a:p>
            <a:r>
              <a:rPr lang="de-DE" dirty="0"/>
              <a:t>The Project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multiple </a:t>
            </a:r>
            <a:r>
              <a:rPr lang="de-DE" dirty="0" err="1"/>
              <a:t>pipelines</a:t>
            </a:r>
            <a:r>
              <a:rPr lang="de-DE" dirty="0"/>
              <a:t>, </a:t>
            </a:r>
            <a:r>
              <a:rPr lang="de-DE" dirty="0" err="1"/>
              <a:t>source</a:t>
            </a:r>
            <a:r>
              <a:rPr lang="de-DE" dirty="0"/>
              <a:t> </a:t>
            </a:r>
            <a:r>
              <a:rPr lang="de-DE" dirty="0" err="1"/>
              <a:t>repos</a:t>
            </a:r>
            <a:r>
              <a:rPr lang="de-DE" dirty="0"/>
              <a:t>, </a:t>
            </a:r>
            <a:r>
              <a:rPr lang="de-DE" dirty="0" err="1"/>
              <a:t>clusters</a:t>
            </a:r>
            <a:r>
              <a:rPr lang="de-DE" dirty="0"/>
              <a:t>, </a:t>
            </a:r>
            <a:r>
              <a:rPr lang="de-DE" dirty="0" err="1"/>
              <a:t>virtual</a:t>
            </a:r>
            <a:r>
              <a:rPr lang="de-DE" dirty="0"/>
              <a:t> </a:t>
            </a:r>
            <a:r>
              <a:rPr lang="de-DE" dirty="0" err="1"/>
              <a:t>instances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9303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06E74-91CD-4B49-9854-782F1580B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088" y="371920"/>
            <a:ext cx="8004175" cy="531360"/>
          </a:xfrm>
        </p:spPr>
        <p:txBody>
          <a:bodyPr/>
          <a:lstStyle/>
          <a:p>
            <a:r>
              <a:rPr lang="en-DE" dirty="0"/>
              <a:t>Cloud Build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39D9F-94DD-AF49-AE03-75FD3D45E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088" y="1006046"/>
            <a:ext cx="8004175" cy="3667554"/>
          </a:xfrm>
        </p:spPr>
        <p:txBody>
          <a:bodyPr/>
          <a:lstStyle/>
          <a:p>
            <a:r>
              <a:rPr lang="en-GB" dirty="0"/>
              <a:t>A </a:t>
            </a:r>
            <a:r>
              <a:rPr lang="en-GB" i="1" dirty="0" err="1"/>
              <a:t>buildspec</a:t>
            </a:r>
            <a:r>
              <a:rPr lang="en-GB" dirty="0"/>
              <a:t> is a collection of build commands and related settings, in YAML format, that </a:t>
            </a:r>
            <a:r>
              <a:rPr lang="en-GB" dirty="0" err="1"/>
              <a:t>CodeBuild</a:t>
            </a:r>
            <a:r>
              <a:rPr lang="en-GB" dirty="0"/>
              <a:t> uses to run a build.</a:t>
            </a:r>
          </a:p>
          <a:p>
            <a:r>
              <a:rPr lang="en-GB" dirty="0"/>
              <a:t>The </a:t>
            </a:r>
            <a:r>
              <a:rPr lang="en-GB" i="1" dirty="0" err="1"/>
              <a:t>buildspec</a:t>
            </a:r>
            <a:r>
              <a:rPr lang="en-GB" dirty="0"/>
              <a:t> is typically named </a:t>
            </a:r>
            <a:r>
              <a:rPr lang="en-GB" i="1" dirty="0" err="1"/>
              <a:t>cloudbuild.yaml</a:t>
            </a:r>
            <a:endParaRPr lang="en-GB" i="1" dirty="0"/>
          </a:p>
          <a:p>
            <a:r>
              <a:rPr lang="en-GB" dirty="0"/>
              <a:t>The pipeline is run by </a:t>
            </a:r>
            <a:r>
              <a:rPr lang="en-GB" i="1" dirty="0"/>
              <a:t>triggers</a:t>
            </a:r>
          </a:p>
          <a:p>
            <a:endParaRPr lang="en-GB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552339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3A4F34-2C47-0A43-8DED-34A560545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B1E35C-73A5-B841-AD7B-3076276E82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steps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###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gcr.io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cloud-builders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entrypoint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bash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- '-c‘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- |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-t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gcr.io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/${PROJECT_ID}/${IMAGE_NAME}:${IMAGE_TAG} .</a:t>
            </a: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###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Publish</a:t>
            </a: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-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publish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gcr.io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cloud-builders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docker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entrypoint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 '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bash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‘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- '-c‘</a:t>
            </a:r>
          </a:p>
          <a:p>
            <a:pPr marL="0" indent="0">
              <a:buNone/>
            </a:pP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     - |</a:t>
            </a:r>
          </a:p>
          <a:p>
            <a:pPr marL="0" indent="0">
              <a:buNone/>
            </a:pPr>
            <a:r>
              <a:rPr lang="de-DE" sz="1000">
                <a:latin typeface="Courier New" panose="02070309020205020404" pitchFamily="49" charset="0"/>
                <a:cs typeface="Courier New" panose="02070309020205020404" pitchFamily="49" charset="0"/>
              </a:rPr>
              <a:t>          docker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 push </a:t>
            </a:r>
            <a:r>
              <a:rPr lang="de-DE" sz="1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gcr.io</a:t>
            </a:r>
            <a: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/${PROJECT_ID}/${IMAGE_NAME}:${IMAGE_TAG}</a:t>
            </a:r>
          </a:p>
          <a:p>
            <a:pPr marL="0" indent="0">
              <a:buNone/>
            </a:pPr>
            <a:br>
              <a:rPr lang="de-DE" sz="10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de-DE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73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5633EB-1C86-7843-9DE4-B79C0ECA1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Cloud </a:t>
            </a:r>
            <a:r>
              <a:rPr lang="de-DE" dirty="0" err="1"/>
              <a:t>Builders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2B0620-62B4-D548-B4A9-28F76B30A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Container </a:t>
            </a:r>
            <a:r>
              <a:rPr lang="de-DE" dirty="0" err="1"/>
              <a:t>images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languages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tools</a:t>
            </a:r>
            <a:r>
              <a:rPr lang="de-DE" dirty="0"/>
              <a:t> </a:t>
            </a:r>
            <a:r>
              <a:rPr lang="de-DE" dirty="0" err="1"/>
              <a:t>installed</a:t>
            </a:r>
            <a:r>
              <a:rPr lang="de-DE" dirty="0"/>
              <a:t> in </a:t>
            </a:r>
            <a:r>
              <a:rPr lang="de-DE" dirty="0" err="1"/>
              <a:t>them</a:t>
            </a:r>
            <a:r>
              <a:rPr lang="de-DE" dirty="0"/>
              <a:t>.</a:t>
            </a:r>
          </a:p>
          <a:p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configure</a:t>
            </a:r>
            <a:r>
              <a:rPr lang="de-DE" dirty="0"/>
              <a:t> Cloud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a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command</a:t>
            </a:r>
            <a:r>
              <a:rPr lang="de-DE" dirty="0"/>
              <a:t> </a:t>
            </a:r>
            <a:r>
              <a:rPr lang="de-DE" dirty="0" err="1"/>
              <a:t>within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builders</a:t>
            </a:r>
            <a:r>
              <a:rPr lang="de-DE" dirty="0"/>
              <a:t>.</a:t>
            </a:r>
          </a:p>
          <a:p>
            <a:r>
              <a:rPr lang="de-DE" u="sng" dirty="0">
                <a:hlinkClick r:id="rId2"/>
              </a:rPr>
              <a:t>https://cloud.google.com/cloud-build/docs/cloud-builders</a:t>
            </a:r>
            <a:r>
              <a:rPr lang="de-DE" u="sng" dirty="0"/>
              <a:t> 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45931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293A6C-6F25-EF4A-ADDF-FC3936AE1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Triggers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897BEB-4B4E-EB40-B24B-5B7554382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Trigger do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pipelines</a:t>
            </a:r>
            <a:endParaRPr lang="de-DE" dirty="0"/>
          </a:p>
          <a:p>
            <a:r>
              <a:rPr lang="de-DE" dirty="0"/>
              <a:t>A </a:t>
            </a:r>
            <a:r>
              <a:rPr lang="de-DE" dirty="0" err="1"/>
              <a:t>pipeline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multiple </a:t>
            </a:r>
            <a:r>
              <a:rPr lang="de-DE" dirty="0" err="1"/>
              <a:t>triggers</a:t>
            </a:r>
            <a:r>
              <a:rPr lang="de-DE" dirty="0"/>
              <a:t>, e.g. </a:t>
            </a:r>
            <a:r>
              <a:rPr lang="de-DE" dirty="0" err="1"/>
              <a:t>for</a:t>
            </a:r>
            <a:r>
              <a:rPr lang="de-DE" dirty="0"/>
              <a:t> different </a:t>
            </a:r>
            <a:r>
              <a:rPr lang="de-DE" dirty="0" err="1"/>
              <a:t>stages</a:t>
            </a:r>
            <a:endParaRPr lang="de-DE" dirty="0"/>
          </a:p>
          <a:p>
            <a:r>
              <a:rPr lang="de-DE" dirty="0"/>
              <a:t>Triggers </a:t>
            </a:r>
            <a:r>
              <a:rPr lang="de-DE" dirty="0" err="1"/>
              <a:t>set</a:t>
            </a:r>
            <a:r>
              <a:rPr lang="de-DE" dirty="0"/>
              <a:t> variables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pipeline</a:t>
            </a:r>
            <a:r>
              <a:rPr lang="de-DE" dirty="0"/>
              <a:t> </a:t>
            </a:r>
            <a:r>
              <a:rPr lang="de-DE" dirty="0" err="1"/>
              <a:t>run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2011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734008-77AA-8849-9E1C-B428CE9DD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Google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Certificates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99C614-FF5A-774B-93AD-30790E6CE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Google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strict</a:t>
            </a:r>
            <a:r>
              <a:rPr lang="de-DE" dirty="0"/>
              <a:t> on </a:t>
            </a:r>
            <a:r>
              <a:rPr lang="de-DE" dirty="0" err="1"/>
              <a:t>certificates</a:t>
            </a:r>
            <a:r>
              <a:rPr lang="de-DE" dirty="0"/>
              <a:t>, </a:t>
            </a:r>
            <a:r>
              <a:rPr lang="de-DE" dirty="0" err="1"/>
              <a:t>fullstop</a:t>
            </a:r>
            <a:r>
              <a:rPr lang="de-DE" dirty="0"/>
              <a:t>!.</a:t>
            </a:r>
          </a:p>
          <a:p>
            <a:r>
              <a:rPr lang="de-DE" dirty="0"/>
              <a:t>Workarounds </a:t>
            </a:r>
            <a:r>
              <a:rPr lang="de-DE" dirty="0" err="1"/>
              <a:t>which</a:t>
            </a:r>
            <a:r>
              <a:rPr lang="de-DE" dirty="0"/>
              <a:t> do </a:t>
            </a:r>
            <a:r>
              <a:rPr lang="de-DE" dirty="0" err="1"/>
              <a:t>work</a:t>
            </a:r>
            <a:r>
              <a:rPr lang="de-DE" dirty="0"/>
              <a:t> in </a:t>
            </a:r>
            <a:r>
              <a:rPr lang="de-DE" dirty="0" err="1"/>
              <a:t>pipelines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AWS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Azure</a:t>
            </a:r>
            <a:r>
              <a:rPr lang="de-DE" dirty="0"/>
              <a:t> do </a:t>
            </a:r>
            <a:r>
              <a:rPr lang="de-DE" u="sng" dirty="0"/>
              <a:t>not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in Google</a:t>
            </a:r>
          </a:p>
          <a:p>
            <a:pPr marL="0" indent="0">
              <a:buNone/>
            </a:pPr>
            <a:r>
              <a:rPr lang="de-DE" dirty="0">
                <a:sym typeface="Wingdings" pitchFamily="2" charset="2"/>
              </a:rPr>
              <a:t> </a:t>
            </a:r>
            <a:r>
              <a:rPr lang="de-DE" dirty="0" err="1">
                <a:sym typeface="Wingdings" pitchFamily="2" charset="2"/>
              </a:rPr>
              <a:t>trusted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certificates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are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mandatory</a:t>
            </a:r>
            <a:endParaRPr lang="de-DE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21457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735766-F487-F84B-84EE-E59E6C56C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Google Container Registry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E1E4EB-2CB1-D342-89A5-09F2E2FC2E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Supports Scan</a:t>
            </a:r>
          </a:p>
          <a:p>
            <a:pPr lvl="1"/>
            <a:r>
              <a:rPr lang="de-DE" dirty="0"/>
              <a:t>on push </a:t>
            </a:r>
            <a:r>
              <a:rPr lang="de-DE" dirty="0" err="1"/>
              <a:t>and</a:t>
            </a:r>
            <a:endParaRPr lang="de-DE" dirty="0"/>
          </a:p>
          <a:p>
            <a:pPr lvl="1"/>
            <a:r>
              <a:rPr lang="de-DE" dirty="0" err="1"/>
              <a:t>continuous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 err="1"/>
              <a:t>analysis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C8A4BC8-4DF4-044E-8262-35F72269F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349" y="1356853"/>
            <a:ext cx="5186564" cy="3316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896693"/>
      </p:ext>
    </p:extLst>
  </p:cSld>
  <p:clrMapOvr>
    <a:masterClrMapping/>
  </p:clrMapOvr>
</p:sld>
</file>

<file path=ppt/theme/theme1.xml><?xml version="1.0" encoding="utf-8"?>
<a:theme xmlns:a="http://schemas.openxmlformats.org/drawingml/2006/main" name="TM 2019 Design">
  <a:themeElements>
    <a:clrScheme name="TM Final">
      <a:dk1>
        <a:srgbClr val="4D4D4F"/>
      </a:dk1>
      <a:lt1>
        <a:srgbClr val="FFFFFF"/>
      </a:lt1>
      <a:dk2>
        <a:srgbClr val="D71920"/>
      </a:dk2>
      <a:lt2>
        <a:srgbClr val="B01116"/>
      </a:lt2>
      <a:accent1>
        <a:srgbClr val="E6E7E8"/>
      </a:accent1>
      <a:accent2>
        <a:srgbClr val="F57B20"/>
      </a:accent2>
      <a:accent3>
        <a:srgbClr val="D60C8C"/>
      </a:accent3>
      <a:accent4>
        <a:srgbClr val="00A4E4"/>
      </a:accent4>
      <a:accent5>
        <a:srgbClr val="00467F"/>
      </a:accent5>
      <a:accent6>
        <a:srgbClr val="00A94F"/>
      </a:accent6>
      <a:hlink>
        <a:srgbClr val="B01116"/>
      </a:hlink>
      <a:folHlink>
        <a:srgbClr val="D7192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1">
              <a:lumMod val="75000"/>
            </a:schemeClr>
          </a:solidFill>
          <a:prstDash val="sysDot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tlCol="0">
        <a:noAutofit/>
      </a:bodyPr>
      <a:lstStyle>
        <a:defPPr algn="l">
          <a:defRPr sz="2400" dirty="0">
            <a:solidFill>
              <a:schemeClr val="tx1"/>
            </a:solidFill>
            <a:latin typeface="Calibri"/>
            <a:cs typeface="Calibri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M 2019 Design" id="{85C7B7AD-4278-DD41-ADF8-B2E3200B5165}" vid="{047AFC45-977D-4F44-8803-B49842CEF55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 2019 Design</Template>
  <TotalTime>0</TotalTime>
  <Words>365</Words>
  <Application>Microsoft Macintosh PowerPoint</Application>
  <PresentationFormat>Bildschirmpräsentation (16:9)</PresentationFormat>
  <Paragraphs>50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Courier New</vt:lpstr>
      <vt:lpstr>TM 2019 Design</vt:lpstr>
      <vt:lpstr>Pipelining w/ Google</vt:lpstr>
      <vt:lpstr>Introduction to Google Cloud Build</vt:lpstr>
      <vt:lpstr>Project</vt:lpstr>
      <vt:lpstr>Cloud Build uses</vt:lpstr>
      <vt:lpstr>PowerPoint-Präsentation</vt:lpstr>
      <vt:lpstr>Cloud Builders</vt:lpstr>
      <vt:lpstr>Triggers</vt:lpstr>
      <vt:lpstr>Google and Certificates</vt:lpstr>
      <vt:lpstr>Google Container Registry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MOADDS-NG</dc:title>
  <dc:creator>Markus Winkler (SAL-DE)</dc:creator>
  <cp:lastModifiedBy>Microsoft Office User</cp:lastModifiedBy>
  <cp:revision>75</cp:revision>
  <dcterms:created xsi:type="dcterms:W3CDTF">2019-10-22T08:10:36Z</dcterms:created>
  <dcterms:modified xsi:type="dcterms:W3CDTF">2020-10-21T09:07:35Z</dcterms:modified>
</cp:coreProperties>
</file>

<file path=docProps/thumbnail.jpeg>
</file>